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  <p:sldMasterId id="2147483744" r:id="rId5"/>
    <p:sldMasterId id="2147483756" r:id="rId6"/>
    <p:sldMasterId id="2147483768" r:id="rId7"/>
    <p:sldMasterId id="2147483780" r:id="rId8"/>
    <p:sldMasterId id="2147483792" r:id="rId9"/>
    <p:sldMasterId id="2147483903" r:id="rId10"/>
    <p:sldMasterId id="2147483915" r:id="rId11"/>
    <p:sldMasterId id="2147484007" r:id="rId12"/>
  </p:sldMasterIdLst>
  <p:notesMasterIdLst>
    <p:notesMasterId r:id="rId25"/>
  </p:notesMasterIdLst>
  <p:sldIdLst>
    <p:sldId id="311" r:id="rId13"/>
    <p:sldId id="323" r:id="rId14"/>
    <p:sldId id="324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4" r:id="rId23"/>
    <p:sldId id="333" r:id="rId2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" initials="E" lastIdx="1" clrIdx="0">
    <p:extLst>
      <p:ext uri="{19B8F6BF-5375-455C-9EA6-DF929625EA0E}">
        <p15:presenceInfo xmlns:p15="http://schemas.microsoft.com/office/powerpoint/2012/main" userId="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333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1" autoAdjust="0"/>
    <p:restoredTop sz="94676" autoAdjust="0"/>
  </p:normalViewPr>
  <p:slideViewPr>
    <p:cSldViewPr>
      <p:cViewPr varScale="1">
        <p:scale>
          <a:sx n="59" d="100"/>
          <a:sy n="59" d="100"/>
        </p:scale>
        <p:origin x="1528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4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DFA5-41A8-A1D8-4AE748F9D870}"/>
              </c:ext>
            </c:extLst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FA5-41A8-A1D8-4AE748F9D870}"/>
              </c:ext>
            </c:extLst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DFA5-41A8-A1D8-4AE748F9D870}"/>
              </c:ext>
            </c:extLst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FA5-41A8-A1D8-4AE748F9D870}"/>
              </c:ext>
            </c:extLst>
          </c:dPt>
          <c:dLbls>
            <c:dLbl>
              <c:idx val="0"/>
              <c:spPr>
                <a:noFill/>
                <a:ln w="12700" cap="flat" cmpd="sng" algn="ctr">
                  <a:noFill/>
                  <a:round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Sakkal Majalla" panose="02000000000000000000" pitchFamily="2" charset="-78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FA5-41A8-A1D8-4AE748F9D870}"/>
                </c:ext>
              </c:extLst>
            </c:dLbl>
            <c:dLbl>
              <c:idx val="1"/>
              <c:spPr>
                <a:noFill/>
                <a:ln w="12700" cap="flat" cmpd="sng" algn="ctr">
                  <a:noFill/>
                  <a:round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Sakkal Majalla" panose="02000000000000000000" pitchFamily="2" charset="-78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FA5-41A8-A1D8-4AE748F9D870}"/>
                </c:ext>
              </c:extLst>
            </c:dLbl>
            <c:dLbl>
              <c:idx val="2"/>
              <c:spPr>
                <a:noFill/>
                <a:ln w="12700" cap="flat" cmpd="sng" algn="ctr">
                  <a:noFill/>
                  <a:round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Sakkal Majalla" panose="02000000000000000000" pitchFamily="2" charset="-78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DFA5-41A8-A1D8-4AE748F9D870}"/>
                </c:ext>
              </c:extLst>
            </c:dLbl>
            <c:dLbl>
              <c:idx val="3"/>
              <c:spPr>
                <a:noFill/>
                <a:ln w="12700" cap="flat" cmpd="sng" algn="ctr">
                  <a:noFill/>
                  <a:round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Sakkal Majalla" panose="02000000000000000000" pitchFamily="2" charset="-78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DFA5-41A8-A1D8-4AE748F9D8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2400" b="1" i="0" u="none" strike="noStrike" kern="1200" baseline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+mn-ea"/>
                    <a:cs typeface="Sakkal Majalla" panose="02000000000000000000" pitchFamily="2" charset="-78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الانفاق الاستثماري</c:v>
                </c:pt>
                <c:pt idx="1">
                  <c:v>التكاليف التشغيلية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A5-41A8-A1D8-4AE748F9D870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DFA5-41A8-A1D8-4AE748F9D870}"/>
              </c:ext>
            </c:extLst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DFA5-41A8-A1D8-4AE748F9D870}"/>
              </c:ext>
            </c:extLst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DFA5-41A8-A1D8-4AE748F9D870}"/>
              </c:ext>
            </c:extLst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DFA5-41A8-A1D8-4AE748F9D870}"/>
              </c:ext>
            </c:extLst>
          </c:dPt>
          <c:dLbls>
            <c:dLbl>
              <c:idx val="0"/>
              <c:spPr>
                <a:noFill/>
                <a:ln w="12700" cap="flat" cmpd="sng" algn="ctr">
                  <a:noFill/>
                  <a:round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Sakkal Majalla" panose="02000000000000000000" pitchFamily="2" charset="-78"/>
                    </a:defRPr>
                  </a:pPr>
                  <a:endParaRPr lang="en-US"/>
                </a:p>
              </c:txPr>
              <c:dLblPos val="ctr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FA5-41A8-A1D8-4AE748F9D870}"/>
                </c:ext>
              </c:extLst>
            </c:dLbl>
            <c:dLbl>
              <c:idx val="1"/>
              <c:spPr>
                <a:noFill/>
                <a:ln w="12700" cap="flat" cmpd="sng" algn="ctr">
                  <a:noFill/>
                  <a:round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Sakkal Majalla" panose="02000000000000000000" pitchFamily="2" charset="-78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DFA5-41A8-A1D8-4AE748F9D870}"/>
                </c:ext>
              </c:extLst>
            </c:dLbl>
            <c:dLbl>
              <c:idx val="2"/>
              <c:spPr>
                <a:noFill/>
                <a:ln w="12700" cap="flat" cmpd="sng" algn="ctr">
                  <a:noFill/>
                  <a:round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Sakkal Majalla" panose="02000000000000000000" pitchFamily="2" charset="-78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DFA5-41A8-A1D8-4AE748F9D870}"/>
                </c:ext>
              </c:extLst>
            </c:dLbl>
            <c:dLbl>
              <c:idx val="3"/>
              <c:spPr>
                <a:noFill/>
                <a:ln w="12700" cap="flat" cmpd="sng" algn="ctr">
                  <a:noFill/>
                  <a:round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en-US" sz="2400" b="1" i="0" u="none" strike="noStrike" kern="1200" baseline="0"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+mn-ea"/>
                      <a:cs typeface="Sakkal Majalla" panose="02000000000000000000" pitchFamily="2" charset="-78"/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DFA5-41A8-A1D8-4AE748F9D8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2400" b="1" i="0" u="none" strike="noStrike" kern="1200" baseline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+mn-ea"/>
                    <a:cs typeface="Sakkal Majalla" panose="02000000000000000000" pitchFamily="2" charset="-78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الانفاق الاستثماري</c:v>
                </c:pt>
                <c:pt idx="1">
                  <c:v>التكاليف التشغيلية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A5-41A8-A1D8-4AE748F9D870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EB2CD-2FEF-46D3-B8C2-97EF3479DEDE}" type="datetimeFigureOut">
              <a:rPr lang="fr-FR" smtClean="0"/>
              <a:pPr/>
              <a:t>16/02/2026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BE3289-DB61-4FDB-9009-2C68A0929C22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9724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ark-brown2sml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419475" y="2130426"/>
            <a:ext cx="5473700" cy="1470025"/>
          </a:xfrm>
        </p:spPr>
        <p:txBody>
          <a:bodyPr anchor="b"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424239" y="3886200"/>
            <a:ext cx="5387975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37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84765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D926BC-8E78-4CCF-A7B2-8DF8460C404D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94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3250A7-F2AC-4A3A-BAC6-4433188AF404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16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8785BE-30D6-45E9-9828-9A90A2D6DF6D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42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F603B8-852C-4305-A8B5-259A7A1815FE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63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3025EA-66B7-4B75-BC7E-E841861BC2EE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67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0C081B-7565-4E7A-9F9F-F1076E2DDB85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28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00E28A-3A4F-4E6B-B567-EC8C4C5EF7EB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09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6F08A9-3E88-45E3-A460-6C4313B1A85D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38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21CF1C-1A92-4FD7-820B-88967322F7A9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91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372853-67FE-4B33-8352-7E4108629A36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59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67488" y="333375"/>
            <a:ext cx="2057400" cy="54610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019800" cy="546100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5864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08F43FD-ABDB-43CF-A014-C9419E2A3211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08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9564" y="681039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90" y="681039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9" y="681039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22249" y="681039"/>
            <a:ext cx="7939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9" y="5046664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55589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55589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55589" y="4541839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15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2779ED-9E32-444A-A9B5-F2A3D7560EDF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16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BE" dirty="0"/>
          </a:p>
        </p:txBody>
      </p:sp>
      <p:sp>
        <p:nvSpPr>
          <p:cNvPr id="17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648048-8BFC-4114-9E24-C6C1FE9DC54E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41823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98E39-4DFF-42DA-B45B-1BDFE36AA69A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21A6D-3123-4F6E-AD1A-40B05B4E1B56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89488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e libre 3"/>
          <p:cNvSpPr>
            <a:spLocks/>
          </p:cNvSpPr>
          <p:nvPr/>
        </p:nvSpPr>
        <p:spPr bwMode="auto">
          <a:xfrm>
            <a:off x="4829177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5" name="Forme libre 4"/>
          <p:cNvSpPr>
            <a:spLocks/>
          </p:cNvSpPr>
          <p:nvPr/>
        </p:nvSpPr>
        <p:spPr bwMode="auto">
          <a:xfrm>
            <a:off x="374651" y="1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Forme libre 5"/>
          <p:cNvSpPr>
            <a:spLocks/>
          </p:cNvSpPr>
          <p:nvPr/>
        </p:nvSpPr>
        <p:spPr bwMode="auto">
          <a:xfrm rot="5236414">
            <a:off x="4461669" y="1483519"/>
            <a:ext cx="4114800" cy="1189039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Forme libre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>
            <a:off x="5948365" y="4246564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4" name="Forme libre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63539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9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4" y="681039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6" y="681039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476251" y="681039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9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3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1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2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43CDBC7-12C9-4FE4-B1E0-45D9BE3ADDFB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2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BE" dirty="0"/>
          </a:p>
        </p:txBody>
      </p:sp>
      <p:sp>
        <p:nvSpPr>
          <p:cNvPr id="2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BD4B3C-0631-4FB3-9D4C-87D111E3A0F4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31969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4893DA-6F28-4DF5-AA06-B6F86E955C1B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A59DCF-C9B7-4CAB-982C-EA34D9D43F32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8515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7314" y="681039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6" y="681039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6" y="681039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681039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6" y="681039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4" y="681039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4" y="681039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flipH="1">
            <a:off x="255589" y="681039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1" y="681039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1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EB41A1-DFCE-429A-ACD3-CEB9DF453F63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1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BE" dirty="0"/>
          </a:p>
        </p:txBody>
      </p:sp>
      <p:sp>
        <p:nvSpPr>
          <p:cNvPr id="1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173FC7-B56B-4BD3-AFAB-A4F3F4C62A06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04645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33540-52F7-4E68-916F-6E6D5FC78B48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4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5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9C57B-1F5F-45AF-B085-1834067D30CE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53540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739472-0DFD-4E8C-87C4-2F045DB44D13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C7FAC6-6874-4CA5-A227-6F669184095D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0275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9CE5A-F688-4147-8DBE-D5BAF6639974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6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7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CB642-0AF4-497A-9F77-70DA6FB7B39C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57785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1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6" name="Connecteur droit 5"/>
          <p:cNvCxnSpPr/>
          <p:nvPr/>
        </p:nvCxnSpPr>
        <p:spPr>
          <a:xfrm flipV="1">
            <a:off x="363537" y="1884363"/>
            <a:ext cx="8782051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e 19"/>
          <p:cNvGrpSpPr>
            <a:grpSpLocks/>
          </p:cNvGrpSpPr>
          <p:nvPr/>
        </p:nvGrpSpPr>
        <p:grpSpPr bwMode="auto">
          <a:xfrm rot="5400000">
            <a:off x="8515352" y="1219200"/>
            <a:ext cx="131762" cy="128587"/>
            <a:chOff x="6668087" y="1297746"/>
            <a:chExt cx="161840" cy="156602"/>
          </a:xfrm>
        </p:grpSpPr>
        <p:cxnSp>
          <p:nvCxnSpPr>
            <p:cNvPr id="8" name="Connecteur droit 7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25"/>
          <p:cNvGrpSpPr>
            <a:grpSpLocks/>
          </p:cNvGrpSpPr>
          <p:nvPr/>
        </p:nvGrpSpPr>
        <p:grpSpPr bwMode="auto">
          <a:xfrm rot="5400000">
            <a:off x="8667752" y="1371600"/>
            <a:ext cx="131762" cy="128587"/>
            <a:chOff x="6668087" y="1297746"/>
            <a:chExt cx="161840" cy="156602"/>
          </a:xfrm>
        </p:grpSpPr>
        <p:cxnSp>
          <p:nvCxnSpPr>
            <p:cNvPr id="12" name="Connecteur droit 11"/>
            <p:cNvCxnSpPr/>
            <p:nvPr/>
          </p:nvCxnSpPr>
          <p:spPr>
            <a:xfrm rot="16200000">
              <a:off x="6663593" y="12983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 rot="5400000" flipH="1">
              <a:off x="6744513" y="1297400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e 29"/>
          <p:cNvGrpSpPr>
            <a:grpSpLocks/>
          </p:cNvGrpSpPr>
          <p:nvPr/>
        </p:nvGrpSpPr>
        <p:grpSpPr bwMode="auto">
          <a:xfrm rot="5400000">
            <a:off x="8320088" y="1474789"/>
            <a:ext cx="131763" cy="128588"/>
            <a:chOff x="6668087" y="1297746"/>
            <a:chExt cx="161840" cy="156602"/>
          </a:xfrm>
        </p:grpSpPr>
        <p:cxnSp>
          <p:nvCxnSpPr>
            <p:cNvPr id="16" name="Connecteur droit 15"/>
            <p:cNvCxnSpPr/>
            <p:nvPr/>
          </p:nvCxnSpPr>
          <p:spPr>
            <a:xfrm rot="16200000">
              <a:off x="6663592" y="1298373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 rot="5400000" flipH="1">
              <a:off x="6744512" y="1297398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2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2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fr-FR" noProof="0" dirty="0"/>
              <a:t>Cliquez sur l'icône pour ajouter une image</a:t>
            </a:r>
            <a:endParaRPr lang="en-US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9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564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602A4D9-4713-4016-AFF4-8EAF520E311F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20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564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r-BE" dirty="0"/>
          </a:p>
        </p:txBody>
      </p:sp>
      <p:sp>
        <p:nvSpPr>
          <p:cNvPr id="21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564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08EF06E-0BB9-4025-84D3-90C0EF57FBCA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50832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105865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48F9E-C5AE-4E37-8794-883D3B38D9FB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94E9B-941F-4887-B1C3-ECC5DA821DAA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25043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1981200" cy="5851525"/>
          </a:xfrm>
        </p:spPr>
        <p:txBody>
          <a:bodyPr vert="eaVert" anchor="ctr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5867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0A948-F753-47E6-B607-71424286C24D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 dirty="0"/>
          </a:p>
        </p:txBody>
      </p:sp>
      <p:sp>
        <p:nvSpPr>
          <p:cNvPr id="6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E4ED4-4942-4EA3-A337-D1D527571AB3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86934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467193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83235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78401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45568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403829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3017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17620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852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13659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78099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C43DB-E109-44A0-BF7A-7BAF149B69DE}" type="datetimeFigureOut">
              <a:rPr lang="fr-FR" smtClean="0"/>
              <a:pPr/>
              <a:t>16/02/2026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433F2-14C0-4DEB-A409-6FA3572F8E6E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1659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C43DB-E109-44A0-BF7A-7BAF149B69DE}" type="datetimeFigureOut">
              <a:rPr lang="fr-FR" smtClean="0"/>
              <a:pPr/>
              <a:t>16/02/2026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433F2-14C0-4DEB-A409-6FA3572F8E6E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395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5783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683221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57066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11827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802563-1F13-49E3-9ADE-F750A54EE3CC}" type="datetimeFigureOut">
              <a:rPr lang="en-US" smtClean="0"/>
              <a:pPr>
                <a:defRPr/>
              </a:pPr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57E2D9-222A-4700-808C-85B1F361118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4670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0617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86288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0855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104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6175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58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90809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5179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2785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9340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67488" y="333375"/>
            <a:ext cx="2057400" cy="54610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019800" cy="546100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90242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56A51F47-6556-4158-B82A-F1A523A25CB6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4FAE3B70-511A-40B2-899D-F5518DED1AF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103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7351ABCA-A845-4E32-ABE5-87DEDD43DCCC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FA65CEFA-B1C8-420C-8222-704A372BEE8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587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F1CE678B-A4D6-435C-AA5B-A341C76D7F4C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4E500A3E-7006-4993-987F-93DC89E2357D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697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D4C20B32-912E-40CE-9447-26D9AF57C3EB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F8150150-793D-42CC-90C1-4A15F1E3B2ED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553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B58C4A5F-A99E-49D7-A286-F1241DDBD9B8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6658EEF7-FF64-46FD-8481-CC759A2A811B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144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B179CD39-8583-4A14-B3D4-CF17D09FBB2C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A0FFE0DD-000C-47B6-9E49-6255AB83588E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619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1EBEB197-8145-43B9-9B3F-4E3C4A0FCABD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ADDFC786-05B9-4726-8BC6-192BA6F46F88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550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8410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04FB3E8B-66B7-4050-9B2D-CAB53FEF3A43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C3F012A7-3CE3-4504-9D1D-CB9585B0DC95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575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081B72BF-D1A8-4ABD-AA5D-02AF4D9C096F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A279D4F6-02CE-4883-BCD5-01B672222F86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324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92E80D36-D12E-4710-A531-027C8744B310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A5A0DAE2-370A-412B-900C-58F713ADDC9B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0818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98BFB054-6D97-4CD9-92C2-9D2801A12223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abic Transparent" pitchFamily="2" charset="0"/>
              </a:defRPr>
            </a:lvl1pPr>
          </a:lstStyle>
          <a:p>
            <a:pPr>
              <a:defRPr/>
            </a:pPr>
            <a:fld id="{2EA255E2-3494-4E88-88AB-CFE6DD2DA78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087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AC82258-7818-46EB-904A-B3865A324C75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902F7E7-96BE-4285-967D-F4B3C29E2D7B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48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5C923ED-99E2-4FC1-B0B7-19D6DF2FB096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79C4095-DE54-4FBF-97E7-36AE0CF1C131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675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97C79EC-3947-40C5-ACCE-D807A29EFA99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0C53212-D9F9-4082-8E55-4A083EDAE76C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681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4922C6C-881E-44A9-B81E-503A58806B0C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EA7AD5F-C0F3-4101-8140-001302EE0EE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5681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D304D39-18E7-4519-8520-28FEEFD73093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592356A-F99D-4091-B1B7-2C3DF2F6DA0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638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01A1A5E-82F2-4C99-B7BD-6CD7A915E88D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F6D6423-22F4-4594-95D5-41B2346AE34A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334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86288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00968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9B4DAFF-580A-424B-BA54-864BD8839216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B4D71DD-E67C-4D84-BDE1-C93536BF6034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131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4712F64-344D-4802-994F-4A04B1EB4D0A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50C2092-D750-47D4-8444-E03E2B166ABF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0595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9E00E9C-93F1-47D3-B9C8-BA53DA1B1C40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EEE1A50-33BF-4683-AA4C-75E5D94317E1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377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C1E0C4-8E44-4D15-A591-42FF7F0CA762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6F94108-EAB3-4211-BF43-1669202C4533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34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D3F7B0B-D9CB-49C6-9B45-C6E715C5A1EE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64D19E6-0AD3-408A-8337-D0DB2EC32E3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637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0">
          <a:blip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US" noProof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03941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32683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74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7059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1058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0799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97569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527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56182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977386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6661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74298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1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926BC-8E78-4CCF-A7B2-8DF8460C404D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250A7-F2AC-4A3A-BAC6-4433188AF404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9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85BE-30D6-45E9-9828-9A90A2D6DF6D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603B8-852C-4305-A8B5-259A7A1815FE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9"/>
            <a:ext cx="3273552" cy="3432175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5480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25EA-66B7-4B75-BC7E-E841861BC2EE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81B-7565-4E7A-9F9F-F1076E2DDB85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E28A-3A4F-4E6B-B567-EC8C4C5EF7EB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F08A9-3E88-45E3-A460-6C4313B1A85D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6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CF1C-1A92-4FD7-820B-88967322F7A9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2"/>
            <a:ext cx="5791200" cy="3505199"/>
          </a:xfrm>
        </p:spPr>
        <p:txBody>
          <a:bodyPr vert="eaVert" anchor="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2853-67FE-4B33-8352-7E4108629A36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F43FD-ABDB-43CF-A014-C9419E2A3211}" type="datetime1">
              <a:rPr lang="en-US" smtClean="0"/>
              <a:pPr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ark-brown2sml"/>
          <p:cNvPicPr>
            <a:picLocks noChangeAspect="1" noChangeArrowheads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419475" y="2130426"/>
            <a:ext cx="5473700" cy="1470025"/>
          </a:xfrm>
        </p:spPr>
        <p:txBody>
          <a:bodyPr anchor="b"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424239" y="3886200"/>
            <a:ext cx="5387975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16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9040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3877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663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86288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1469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52117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96243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79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1226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13039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5306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67488" y="333375"/>
            <a:ext cx="2057400" cy="54610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019800" cy="546100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61969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9577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9011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8250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8874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95288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86288" y="12684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93587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70732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68997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9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8248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3827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38603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67488" y="333375"/>
            <a:ext cx="2057400" cy="5461000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019800" cy="546100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2797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1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926BC-8E78-4CCF-A7B2-8DF8460C404D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63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dirty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3551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250A7-F2AC-4A3A-BAC6-4433188AF404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44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9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85BE-30D6-45E9-9828-9A90A2D6DF6D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20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603B8-852C-4305-A8B5-259A7A1815FE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9"/>
            <a:ext cx="3273552" cy="3432175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7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025EA-66B7-4B75-BC7E-E841861BC2EE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41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C081B-7565-4E7A-9F9F-F1076E2DDB85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931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E28A-3A4F-4E6B-B567-EC8C4C5EF7EB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65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F08A9-3E88-45E3-A460-6C4313B1A85D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59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6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CF1C-1A92-4FD7-820B-88967322F7A9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4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2"/>
            <a:ext cx="5791200" cy="3505199"/>
          </a:xfrm>
        </p:spPr>
        <p:txBody>
          <a:bodyPr vert="eaVert" anchor="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2853-67FE-4B33-8352-7E4108629A36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38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F43FD-ABDB-43CF-A014-C9419E2A3211}" type="datetime1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2/16/2026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8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17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6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slideLayout" Target="../slideLayouts/slideLayout1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ark-brown2bsml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6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 style du titre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71463" indent="-271463" algn="l" rtl="0" eaLnBrk="1" fontAlgn="base" hangingPunct="1">
        <a:spcBef>
          <a:spcPct val="55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15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2pPr>
      <a:lvl3pPr marL="1144588" indent="-228600" algn="l" rtl="0" eaLnBrk="1" fontAlgn="base" hangingPunct="1">
        <a:spcBef>
          <a:spcPct val="15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15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B299F2-0465-415D-9950-49869E51F49E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E5818A-873E-475E-B830-A71F6D31B8CF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5589" y="5046664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5589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5589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9" y="4541839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4" y="681039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90" y="681039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9" y="681039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2249" y="681039"/>
            <a:ext cx="7939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fr-FR"/>
              <a:t>Cliquez pour modifier le style du titre</a:t>
            </a:r>
            <a:endParaRPr lang="en-US"/>
          </a:p>
        </p:txBody>
      </p:sp>
      <p:sp>
        <p:nvSpPr>
          <p:cNvPr id="2060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1D1D16D-0F24-4821-A859-BF0DE5BAECB8}" type="datetimeFigureOut">
              <a:rPr lang="fr-FR"/>
              <a:pPr>
                <a:defRPr/>
              </a:pPr>
              <a:t>16/02/2026</a:t>
            </a:fld>
            <a:endParaRPr lang="fr-BE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6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r-BE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6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B467E8F-D5B8-4A7E-B9D8-9AB02740352E}" type="slidenum">
              <a:rPr lang="fr-BE"/>
              <a:pPr>
                <a:defRPr/>
              </a:pPr>
              <a:t>‹#›</a:t>
            </a:fld>
            <a:endParaRPr lang="fr-BE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1" fontAlgn="base" hangingPunct="1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1" fontAlgn="base" hangingPunct="1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1" fontAlgn="base" hangingPunct="1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2/16/2026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976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  <p:sldLayoutId id="2147484019" r:id="rId12"/>
    <p:sldLayoutId id="2147484020" r:id="rId13"/>
    <p:sldLayoutId id="2147484021" r:id="rId14"/>
    <p:sldLayoutId id="2147484022" r:id="rId15"/>
    <p:sldLayoutId id="2147484023" r:id="rId16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ark-brown2bsml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6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 style du titre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71463" indent="-271463" algn="r" rtl="1" eaLnBrk="1" fontAlgn="base" hangingPunct="1">
        <a:spcBef>
          <a:spcPct val="55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15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2pPr>
      <a:lvl3pPr marL="1144588" indent="-228600" algn="r" rtl="1" eaLnBrk="1" fontAlgn="base" hangingPunct="1">
        <a:spcBef>
          <a:spcPct val="15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15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 style du titre</a:t>
            </a:r>
          </a:p>
        </p:txBody>
      </p:sp>
      <p:sp>
        <p:nvSpPr>
          <p:cNvPr id="307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5AAA7587-94B0-48D8-B2B3-299CC25DAB35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9A72D472-7CC6-4696-B538-1F5668087505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 style du titre</a:t>
            </a:r>
          </a:p>
        </p:txBody>
      </p:sp>
      <p:sp>
        <p:nvSpPr>
          <p:cNvPr id="4099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BB2DB261-268C-465F-93E6-5D359127916F}" type="datetimeFigureOut">
              <a:rPr lang="fr-FR"/>
              <a:pPr>
                <a:defRPr/>
              </a:pPr>
              <a:t>16/02/2026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5C14614C-D1B5-40E6-82F9-DB92B595A10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 style du titre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 rot="19724275">
            <a:off x="1373222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5"/>
            <a:ext cx="6479363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2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0B385921-A91A-409C-921C-0E0EC1E750EC}" type="datetime2">
              <a:rPr lang="en-US" smtClean="0"/>
              <a:pPr/>
              <a:t>Monday, February 16, 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9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ark-brown2bsml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6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71463" indent="-271463" algn="l" rtl="0" eaLnBrk="1" fontAlgn="base" hangingPunct="1">
        <a:spcBef>
          <a:spcPct val="55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15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2pPr>
      <a:lvl3pPr marL="1144588" indent="-228600" algn="l" rtl="0" eaLnBrk="1" fontAlgn="base" hangingPunct="1">
        <a:spcBef>
          <a:spcPct val="15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15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>
            <a:lum/>
          </a:blip>
          <a:srcRect/>
          <a:stretch>
            <a:fillRect l="-36000" r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ark-brown2bsml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6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268413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71463" indent="-271463" algn="r" rtl="1" eaLnBrk="1" fontAlgn="base" hangingPunct="1">
        <a:spcBef>
          <a:spcPct val="55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15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2pPr>
      <a:lvl3pPr marL="1144588" indent="-228600" algn="r" rtl="1" eaLnBrk="1" fontAlgn="base" hangingPunct="1">
        <a:spcBef>
          <a:spcPct val="15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15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15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2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5"/>
            <a:ext cx="6479363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2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0B385921-A91A-409C-921C-0E0EC1E750EC}" type="datetime2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Monday, February 16, 2026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9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1789C0F2-17E0-497A-9BBE-0C73201AAFE3}" type="slidenum">
              <a:rPr lang="en-US" smtClean="0">
                <a:solidFill>
                  <a:prstClr val="white">
                    <a:alpha val="6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9771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3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1230117" y="1981201"/>
            <a:ext cx="6683765" cy="2504354"/>
          </a:xfrm>
        </p:spPr>
        <p:txBody>
          <a:bodyPr>
            <a:noAutofit/>
          </a:bodyPr>
          <a:lstStyle/>
          <a:p>
            <a:pPr lvl="0" algn="ctr" rtl="1">
              <a:lnSpc>
                <a:spcPct val="150000"/>
              </a:lnSpc>
            </a:pPr>
            <a:r>
              <a:rPr lang="ar-DZ" sz="5400" b="1" dirty="0">
                <a:solidFill>
                  <a:schemeClr val="tx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المحور الخامس:</a:t>
            </a:r>
            <a:br>
              <a:rPr lang="ar-DZ" sz="5400" b="1" dirty="0">
                <a:solidFill>
                  <a:schemeClr val="tx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</a:br>
            <a:r>
              <a:rPr lang="ar-DZ" sz="5400" b="1" dirty="0">
                <a:solidFill>
                  <a:schemeClr val="tx1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كيف تضع خطة مالية لمشروعك</a:t>
            </a:r>
            <a:endParaRPr lang="fr-FR" sz="5400" b="1" dirty="0">
              <a:solidFill>
                <a:schemeClr val="tx1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292D67-13FF-2C9C-91F3-073C3B437083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880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967E97-FBA1-3189-EE85-96DA2A092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2EB1F3C6-CA86-BC61-CB18-95BAD6309A59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562F11FE-7D97-46D8-8981-58FBF202E88B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FEB81BB-AD72-374B-C3CC-33EBB1F3FC09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8568CB-7B36-7D61-3959-776BF8C67544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194A135-F57F-9A8A-D07B-B83CB26D6883}"/>
              </a:ext>
            </a:extLst>
          </p:cNvPr>
          <p:cNvSpPr txBox="1"/>
          <p:nvPr/>
        </p:nvSpPr>
        <p:spPr>
          <a:xfrm>
            <a:off x="1489014" y="1038088"/>
            <a:ext cx="6308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رابعا: بعض آليات التمويل المتاحة في الجزائر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6521B2-5ED0-EC51-485F-4D53B9D39F19}"/>
              </a:ext>
            </a:extLst>
          </p:cNvPr>
          <p:cNvSpPr txBox="1"/>
          <p:nvPr/>
        </p:nvSpPr>
        <p:spPr>
          <a:xfrm>
            <a:off x="2743200" y="1811203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التمويل الذاتي للمشروع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13C48F-941F-8866-5153-C37963B4F0C0}"/>
              </a:ext>
            </a:extLst>
          </p:cNvPr>
          <p:cNvSpPr txBox="1"/>
          <p:nvPr/>
        </p:nvSpPr>
        <p:spPr>
          <a:xfrm>
            <a:off x="-648214" y="2880261"/>
            <a:ext cx="388620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6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حقوق الملكية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7CBC7A-7F77-3A65-7D77-9EF808A64ECD}"/>
              </a:ext>
            </a:extLst>
          </p:cNvPr>
          <p:cNvSpPr txBox="1"/>
          <p:nvPr/>
        </p:nvSpPr>
        <p:spPr>
          <a:xfrm>
            <a:off x="2743200" y="2735759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الاستثمار الملائكي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144C97E-22E0-1FA6-170F-1684CA1B8EE7}"/>
              </a:ext>
            </a:extLst>
          </p:cNvPr>
          <p:cNvSpPr txBox="1"/>
          <p:nvPr/>
        </p:nvSpPr>
        <p:spPr>
          <a:xfrm>
            <a:off x="2743200" y="3733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التمويل التشاركي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293830-7D0F-F52B-9C71-1494658B6270}"/>
              </a:ext>
            </a:extLst>
          </p:cNvPr>
          <p:cNvSpPr txBox="1"/>
          <p:nvPr/>
        </p:nvSpPr>
        <p:spPr>
          <a:xfrm>
            <a:off x="2743200" y="4766765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اللجوء العلني للادخار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783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1" grpId="0"/>
      <p:bldP spid="13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08F85-40F2-4905-0549-91932F4AF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572EAACE-F68C-0456-93E3-F54876FC0A08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3E3DD848-1A7F-5F6D-65D0-C5CA66C488FE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D78647-7DA4-DECD-98BD-0190200B7B8C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2AFC07-03CF-7800-877E-AF6F5FB6C50B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0D654C-0A1E-9CAF-8681-A030992BC319}"/>
              </a:ext>
            </a:extLst>
          </p:cNvPr>
          <p:cNvSpPr txBox="1"/>
          <p:nvPr/>
        </p:nvSpPr>
        <p:spPr>
          <a:xfrm>
            <a:off x="1489014" y="1038088"/>
            <a:ext cx="6308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رابعا: بعض آليات التمويل المتاحة في الجزائر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1CC4D6-75A4-D323-E552-4CE65851D5E8}"/>
              </a:ext>
            </a:extLst>
          </p:cNvPr>
          <p:cNvSpPr txBox="1"/>
          <p:nvPr/>
        </p:nvSpPr>
        <p:spPr>
          <a:xfrm>
            <a:off x="2628900" y="4045582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الاستكتاب في السندات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C22F36-84C9-D9EC-5700-21E6A8443846}"/>
              </a:ext>
            </a:extLst>
          </p:cNvPr>
          <p:cNvSpPr txBox="1"/>
          <p:nvPr/>
        </p:nvSpPr>
        <p:spPr>
          <a:xfrm>
            <a:off x="-648214" y="2880261"/>
            <a:ext cx="388620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6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الديون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65B0B0-C794-6DE9-E04E-19D21C639CF3}"/>
              </a:ext>
            </a:extLst>
          </p:cNvPr>
          <p:cNvSpPr txBox="1"/>
          <p:nvPr/>
        </p:nvSpPr>
        <p:spPr>
          <a:xfrm>
            <a:off x="2661557" y="2186994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القروض الكلاسيكية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AFF514-5318-347B-CF76-27AE74253526}"/>
              </a:ext>
            </a:extLst>
          </p:cNvPr>
          <p:cNvSpPr txBox="1"/>
          <p:nvPr/>
        </p:nvSpPr>
        <p:spPr>
          <a:xfrm>
            <a:off x="2661557" y="3185035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القروض الاسلامية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640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1" grpId="0"/>
      <p:bldP spid="13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D6729-DF65-F70F-CE0E-B789E5F85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97AD7E7C-F540-3266-E4B3-3E1722CA3E2B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683D29C2-DADA-87D1-8899-9A12F45082AE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C4FC87-619A-3855-A83F-8E06A30FA54C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B538FA-3E60-EEC6-127E-47E41CA6B982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7C60E66-E3A2-8A9F-77D6-FA86EE525693}"/>
              </a:ext>
            </a:extLst>
          </p:cNvPr>
          <p:cNvSpPr txBox="1"/>
          <p:nvPr/>
        </p:nvSpPr>
        <p:spPr>
          <a:xfrm>
            <a:off x="1489014" y="1038088"/>
            <a:ext cx="63088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رابعا: بعض آليات التمويل المتاحة في الجزائر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081557F-C50C-1AB0-76F3-AA68CC73C943}"/>
              </a:ext>
            </a:extLst>
          </p:cNvPr>
          <p:cNvSpPr txBox="1"/>
          <p:nvPr/>
        </p:nvSpPr>
        <p:spPr>
          <a:xfrm>
            <a:off x="2753853" y="4964314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الصندوق الوطني للاستثمار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668CEE-038F-EB3A-1343-2E3F33B9B8CB}"/>
              </a:ext>
            </a:extLst>
          </p:cNvPr>
          <p:cNvSpPr txBox="1"/>
          <p:nvPr/>
        </p:nvSpPr>
        <p:spPr>
          <a:xfrm rot="3455465">
            <a:off x="-983165" y="3232715"/>
            <a:ext cx="449313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6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مساهمات الصناديق الحكومية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DCC1AF-D5C5-E54F-6D83-14DB254ACD16}"/>
              </a:ext>
            </a:extLst>
          </p:cNvPr>
          <p:cNvSpPr txBox="1"/>
          <p:nvPr/>
        </p:nvSpPr>
        <p:spPr>
          <a:xfrm>
            <a:off x="2281218" y="4242264"/>
            <a:ext cx="472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الوكالة الجزائرية لترقية الاستثمار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CA294-CE08-32BD-D75A-F473E50E6633}"/>
              </a:ext>
            </a:extLst>
          </p:cNvPr>
          <p:cNvSpPr txBox="1"/>
          <p:nvPr/>
        </p:nvSpPr>
        <p:spPr>
          <a:xfrm>
            <a:off x="2045133" y="2015366"/>
            <a:ext cx="51307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الوكالة الوطنية لدعم وتنمية </a:t>
            </a:r>
            <a:r>
              <a:rPr lang="ar-DZ" sz="3200" b="1" dirty="0" err="1">
                <a:latin typeface="Times New Roman" panose="02020603050405020304" pitchFamily="18" charset="0"/>
                <a:cs typeface="Sakkal Majalla" panose="02000000000000000000" pitchFamily="2" charset="-78"/>
              </a:rPr>
              <a:t>المقاولاتية</a:t>
            </a:r>
            <a:endParaRPr lang="ar-DZ" sz="3200" b="1" dirty="0">
              <a:latin typeface="Times New Roman" panose="02020603050405020304" pitchFamily="18" charset="0"/>
              <a:cs typeface="Sakkal Majalla" panose="020000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64CA07-8B16-D1EF-1FC9-3F6BA2BD444A}"/>
              </a:ext>
            </a:extLst>
          </p:cNvPr>
          <p:cNvSpPr txBox="1"/>
          <p:nvPr/>
        </p:nvSpPr>
        <p:spPr>
          <a:xfrm>
            <a:off x="2248327" y="2750773"/>
            <a:ext cx="472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الوكالة الوطنية لتسيير القرض المصغر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9E51F4-7462-1273-4C8B-93AA56C1E767}"/>
              </a:ext>
            </a:extLst>
          </p:cNvPr>
          <p:cNvSpPr txBox="1"/>
          <p:nvPr/>
        </p:nvSpPr>
        <p:spPr>
          <a:xfrm>
            <a:off x="2334753" y="3490450"/>
            <a:ext cx="4724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صندوق المؤسسات الناشئة الجزائري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637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1" grpId="0"/>
      <p:bldP spid="13" grpId="0"/>
      <p:bldP spid="15" grpId="0"/>
      <p:bldP spid="2" grpId="0"/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/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9" name="Rectangle 8"/>
          <p:cNvSpPr/>
          <p:nvPr/>
        </p:nvSpPr>
        <p:spPr>
          <a:xfrm>
            <a:off x="567284" y="1172916"/>
            <a:ext cx="70567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سنتناول في هذه المداخلة العناصر التالية:</a:t>
            </a:r>
            <a:endParaRPr lang="fr-FR" sz="32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292D67-13FF-2C9C-91F3-073C3B437083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DD315E-97E7-01F8-9311-19EAB7211312}"/>
              </a:ext>
            </a:extLst>
          </p:cNvPr>
          <p:cNvSpPr txBox="1"/>
          <p:nvPr/>
        </p:nvSpPr>
        <p:spPr>
          <a:xfrm>
            <a:off x="914400" y="2045248"/>
            <a:ext cx="75946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rtl="1">
              <a:lnSpc>
                <a:spcPct val="130000"/>
              </a:lnSpc>
              <a:spcAft>
                <a:spcPts val="2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Sakkal Majalla" panose="02000000000000000000" pitchFamily="2" charset="-78"/>
              </a:rPr>
              <a:t>مفهوم الخطة المالية للمشروع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09AD12-B6B0-0320-1F84-D3BC590D04F2}"/>
              </a:ext>
            </a:extLst>
          </p:cNvPr>
          <p:cNvSpPr txBox="1"/>
          <p:nvPr/>
        </p:nvSpPr>
        <p:spPr>
          <a:xfrm>
            <a:off x="-3059533" y="2945494"/>
            <a:ext cx="75946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rtl="1">
              <a:lnSpc>
                <a:spcPct val="130000"/>
              </a:lnSpc>
              <a:spcAft>
                <a:spcPts val="2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Sakkal Majalla" panose="02000000000000000000" pitchFamily="2" charset="-78"/>
              </a:rPr>
              <a:t>تحديد تكاليف المشروع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08B941-5C26-39C9-29E1-5B9A0FB5336D}"/>
              </a:ext>
            </a:extLst>
          </p:cNvPr>
          <p:cNvSpPr txBox="1"/>
          <p:nvPr/>
        </p:nvSpPr>
        <p:spPr>
          <a:xfrm>
            <a:off x="4876800" y="3607508"/>
            <a:ext cx="36322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rtl="1">
              <a:lnSpc>
                <a:spcPct val="130000"/>
              </a:lnSpc>
              <a:spcAft>
                <a:spcPts val="2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Sakkal Majalla" panose="02000000000000000000" pitchFamily="2" charset="-78"/>
              </a:rPr>
              <a:t>تحديد هيكل التمويل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C85056-33AB-F34A-305A-A3585E5FC3F0}"/>
              </a:ext>
            </a:extLst>
          </p:cNvPr>
          <p:cNvSpPr txBox="1"/>
          <p:nvPr/>
        </p:nvSpPr>
        <p:spPr>
          <a:xfrm>
            <a:off x="-21771" y="4803514"/>
            <a:ext cx="55372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rtl="1">
              <a:lnSpc>
                <a:spcPct val="130000"/>
              </a:lnSpc>
              <a:spcAft>
                <a:spcPts val="200"/>
              </a:spcAft>
              <a:buFont typeface="Wingdings" panose="05000000000000000000" pitchFamily="2" charset="2"/>
              <a:buChar char=""/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Sakkal Majalla" panose="02000000000000000000" pitchFamily="2" charset="-78"/>
              </a:rPr>
              <a:t>بعض آليات التمويل المتاحة في الجزائر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848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3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5FAFD-6493-D946-5B5D-6DEB8D3F7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BE92F03-E372-6EB1-E1A6-D08687E66E63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726C8111-9101-EAE0-8A34-742B5792905E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2543B4E-AD3D-A8A4-C6C0-FF9FEB872C3A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D37C6D2-A845-4FC4-2283-7EE0C932898C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7196330-8F49-D452-F20F-DCCC5C32A4AA}"/>
              </a:ext>
            </a:extLst>
          </p:cNvPr>
          <p:cNvSpPr txBox="1"/>
          <p:nvPr/>
        </p:nvSpPr>
        <p:spPr>
          <a:xfrm>
            <a:off x="2362200" y="1458895"/>
            <a:ext cx="449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أولا: ما هو المخطط المالي للمشروع؟</a:t>
            </a:r>
            <a:endParaRPr lang="fr-FR" sz="32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B51F2B-5FA9-96BB-58B8-2416172343FE}"/>
              </a:ext>
            </a:extLst>
          </p:cNvPr>
          <p:cNvSpPr txBox="1"/>
          <p:nvPr/>
        </p:nvSpPr>
        <p:spPr>
          <a:xfrm>
            <a:off x="685800" y="2305615"/>
            <a:ext cx="75946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Sakkal Majalla" panose="02000000000000000000" pitchFamily="2" charset="-78"/>
              </a:rPr>
              <a:t>المخطط المالي للمشروع هو عبارة خريطة طريق تحدد الجدوى الاقتصادية للمشروع وتوقعات أدائه المالي على المدى القصير والمتوسط، ويسمح للمقاول بمعرفة ما إذا كان المشروع مربح ومستدام.</a:t>
            </a:r>
            <a:endParaRPr lang="fr-FR" sz="32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03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86638-B857-8A4D-8641-258318412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4FA11DCC-C004-93CA-9842-676D5EA03519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3B265D0B-12AC-651F-F694-79CF59959371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FFFF05-B3B3-893F-3A85-36C6E6E9A956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975660-E866-5942-1E2F-7DD9D3380664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6CCAC5D-40F0-0A69-C103-9BBC6E56A054}"/>
              </a:ext>
            </a:extLst>
          </p:cNvPr>
          <p:cNvSpPr txBox="1"/>
          <p:nvPr/>
        </p:nvSpPr>
        <p:spPr>
          <a:xfrm>
            <a:off x="1854200" y="1458895"/>
            <a:ext cx="477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ثانيا: ما هي التكاليف الازمة للمشروع؟</a:t>
            </a:r>
            <a:endParaRPr lang="fr-FR" sz="32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77F4FD-35FA-59FA-5F76-2B4F6CAFE7F9}"/>
              </a:ext>
            </a:extLst>
          </p:cNvPr>
          <p:cNvSpPr txBox="1"/>
          <p:nvPr/>
        </p:nvSpPr>
        <p:spPr>
          <a:xfrm>
            <a:off x="4851410" y="3192959"/>
            <a:ext cx="3150019" cy="2472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الانفاق الاستثماري الأولي</a:t>
            </a:r>
          </a:p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هو مقدار رأس المال الذي يتم انفاقه في بداية المشروع ويعتبر جوهر قيام المشروع </a:t>
            </a:r>
            <a:endParaRPr lang="fr-FR" sz="2400" b="1" dirty="0">
              <a:latin typeface="Times New Roman" panose="02020603050405020304" pitchFamily="18" charset="0"/>
              <a:cs typeface="Sakkal Majalla" panose="02000000000000000000" pitchFamily="2" charset="-78"/>
            </a:endParaRP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4AB94230-B58E-91FC-83D2-65C424C3EB9D}"/>
              </a:ext>
            </a:extLst>
          </p:cNvPr>
          <p:cNvSpPr/>
          <p:nvPr/>
        </p:nvSpPr>
        <p:spPr>
          <a:xfrm rot="2523540">
            <a:off x="2884523" y="2203437"/>
            <a:ext cx="391470" cy="125620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00B8DA5F-42B9-BD55-9AEA-104E16A92BB4}"/>
              </a:ext>
            </a:extLst>
          </p:cNvPr>
          <p:cNvSpPr/>
          <p:nvPr/>
        </p:nvSpPr>
        <p:spPr>
          <a:xfrm rot="18898441">
            <a:off x="5301921" y="2203435"/>
            <a:ext cx="391470" cy="125620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308C66-BB99-7FC1-333E-C41F5B59D178}"/>
              </a:ext>
            </a:extLst>
          </p:cNvPr>
          <p:cNvSpPr txBox="1"/>
          <p:nvPr/>
        </p:nvSpPr>
        <p:spPr>
          <a:xfrm>
            <a:off x="1142570" y="3192959"/>
            <a:ext cx="2743200" cy="2472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التكاليف التشغيلية:</a:t>
            </a:r>
          </a:p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هي المصاريف التي يتم تحملها عند الانطلاق في استغلال المشروع</a:t>
            </a:r>
            <a:endParaRPr lang="fr-FR" sz="24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1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2" grpId="0"/>
      <p:bldP spid="3" grpId="0" animBg="1"/>
      <p:bldP spid="6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C98A1-F501-662A-BE48-60DC51AAB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D3719318-228C-190F-0173-6697DE9DC3E6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23CE65F2-8D4B-8BCC-3743-2FC7009D99E8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18ED97-E904-0AC9-B72D-6EB90B88B75A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52275E-BEC9-C65F-BDAD-E15433BE1EC5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0D5D2E-1110-2037-6356-0A49EEB53922}"/>
              </a:ext>
            </a:extLst>
          </p:cNvPr>
          <p:cNvSpPr txBox="1"/>
          <p:nvPr/>
        </p:nvSpPr>
        <p:spPr>
          <a:xfrm>
            <a:off x="1872342" y="1112290"/>
            <a:ext cx="477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ثانيا: ما هي التكاليف الازمة للمشروع؟</a:t>
            </a:r>
            <a:endParaRPr lang="fr-FR" sz="32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2704D24A-6F10-E54B-6ABB-5FDE54B2A8B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0026966"/>
              </p:ext>
            </p:extLst>
          </p:nvPr>
        </p:nvGraphicFramePr>
        <p:xfrm>
          <a:off x="-381000" y="1814919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C3AA0BD-1B8B-E55E-272B-C8364981A7F3}"/>
              </a:ext>
            </a:extLst>
          </p:cNvPr>
          <p:cNvSpPr txBox="1"/>
          <p:nvPr/>
        </p:nvSpPr>
        <p:spPr>
          <a:xfrm>
            <a:off x="4851411" y="2084276"/>
            <a:ext cx="3886200" cy="365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الانفاق الاستثماري الأولي</a:t>
            </a:r>
          </a:p>
          <a:p>
            <a:pPr lvl="0" algn="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مصاريف دراسة الجدوى الاقتصادية</a:t>
            </a:r>
          </a:p>
          <a:p>
            <a:pPr lvl="0" algn="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 مصاريف استخراج السجلات التجارية </a:t>
            </a:r>
          </a:p>
          <a:p>
            <a:pPr lvl="0" algn="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مصاريف التصريح.</a:t>
            </a:r>
          </a:p>
          <a:p>
            <a:pPr lvl="0" algn="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مصاريف شراء أو تجهيز موقع المشروع مصاريف اقتناء الأجهزة والآلات والمعدات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466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E64C8-4F8D-5459-E6FB-6B5B19829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A944AC1-5C89-D587-6699-F1D1DE29C85E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B2152EB6-370D-7D75-377D-F72092713D67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63EC855-2CCE-3514-F992-2B9EB189724B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90E7B2-7A79-7A74-D1F2-F49581C603D8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20E036-0037-E19D-45FD-DF06ECC1EDFF}"/>
              </a:ext>
            </a:extLst>
          </p:cNvPr>
          <p:cNvSpPr txBox="1"/>
          <p:nvPr/>
        </p:nvSpPr>
        <p:spPr>
          <a:xfrm>
            <a:off x="1872342" y="1112290"/>
            <a:ext cx="477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ثانيا: ما هي التكاليف الازمة للمشروع؟</a:t>
            </a:r>
            <a:endParaRPr lang="fr-FR" sz="32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B8D334-C805-9E11-A7F9-BF74FC250BDB}"/>
              </a:ext>
            </a:extLst>
          </p:cNvPr>
          <p:cNvSpPr txBox="1"/>
          <p:nvPr/>
        </p:nvSpPr>
        <p:spPr>
          <a:xfrm>
            <a:off x="2316842" y="19050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التكاليف التشغيلية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8B5AA1-1685-903A-FD19-9BB01E00C10E}"/>
              </a:ext>
            </a:extLst>
          </p:cNvPr>
          <p:cNvSpPr txBox="1"/>
          <p:nvPr/>
        </p:nvSpPr>
        <p:spPr>
          <a:xfrm>
            <a:off x="4842255" y="3657600"/>
            <a:ext cx="3150019" cy="2472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التكاليف الثابتة:</a:t>
            </a:r>
          </a:p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إيجار، رواتب المستخدمين الإداريين، الاشتراكات ،التأمين ...إلخ</a:t>
            </a:r>
            <a:endParaRPr lang="fr-FR" sz="2400" b="1" dirty="0">
              <a:latin typeface="Times New Roman" panose="02020603050405020304" pitchFamily="18" charset="0"/>
              <a:cs typeface="Sakkal Majalla" panose="02000000000000000000" pitchFamily="2" charset="-78"/>
            </a:endParaRP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B2A90A93-9AE2-2E32-D2A5-234F5DDE0CC4}"/>
              </a:ext>
            </a:extLst>
          </p:cNvPr>
          <p:cNvSpPr/>
          <p:nvPr/>
        </p:nvSpPr>
        <p:spPr>
          <a:xfrm rot="2523540">
            <a:off x="2875368" y="2584437"/>
            <a:ext cx="391470" cy="125620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8153E728-BA4B-4E85-9197-C2E4F2C9FAD3}"/>
              </a:ext>
            </a:extLst>
          </p:cNvPr>
          <p:cNvSpPr/>
          <p:nvPr/>
        </p:nvSpPr>
        <p:spPr>
          <a:xfrm rot="18898441">
            <a:off x="5292766" y="2584435"/>
            <a:ext cx="391470" cy="125620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54EEDD-3007-5F8E-9D52-5E41F3749E8D}"/>
              </a:ext>
            </a:extLst>
          </p:cNvPr>
          <p:cNvSpPr txBox="1"/>
          <p:nvPr/>
        </p:nvSpPr>
        <p:spPr>
          <a:xfrm>
            <a:off x="1133415" y="3657600"/>
            <a:ext cx="2743200" cy="249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التكاليف المتغيرة:</a:t>
            </a:r>
          </a:p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فواتير الكهرباء والماء </a:t>
            </a:r>
          </a:p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المواد الأولية، البضاعة، التغليف، الشحن ...إلخ</a:t>
            </a:r>
            <a:endParaRPr lang="fr-FR" sz="24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263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2" grpId="0"/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3CAA4-D941-60CE-C24B-8EE5E43D2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018EEDCB-77A9-269C-72DB-93004E505AC4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D04EC0C6-9882-8495-5626-844050010375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798987-0A51-6B4E-2273-D0457DD40EAB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E8C4D8-34EF-4380-7121-618395361992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F473E1-C6BC-9421-BC1D-E4586B651A8C}"/>
              </a:ext>
            </a:extLst>
          </p:cNvPr>
          <p:cNvSpPr txBox="1"/>
          <p:nvPr/>
        </p:nvSpPr>
        <p:spPr>
          <a:xfrm>
            <a:off x="1872342" y="1112290"/>
            <a:ext cx="477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ثانيا: ما هي التكاليف الازمة للمشروع؟</a:t>
            </a:r>
            <a:endParaRPr lang="fr-FR" sz="32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pSp>
        <p:nvGrpSpPr>
          <p:cNvPr id="9" name="Groupe 23">
            <a:extLst>
              <a:ext uri="{FF2B5EF4-FFF2-40B4-BE49-F238E27FC236}">
                <a16:creationId xmlns:a16="http://schemas.microsoft.com/office/drawing/2014/main" id="{8D1889FF-A7AB-E4ED-E073-28084FDDC82C}"/>
              </a:ext>
            </a:extLst>
          </p:cNvPr>
          <p:cNvGrpSpPr/>
          <p:nvPr/>
        </p:nvGrpSpPr>
        <p:grpSpPr>
          <a:xfrm>
            <a:off x="-152400" y="1499705"/>
            <a:ext cx="8958840" cy="4852867"/>
            <a:chOff x="887769" y="292711"/>
            <a:chExt cx="8160076" cy="5610346"/>
          </a:xfrm>
        </p:grpSpPr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id="{EFD12E27-A017-4F4A-22AE-7B30ADFDF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2400" y="1295400"/>
              <a:ext cx="3276600" cy="1752600"/>
            </a:xfrm>
            <a:custGeom>
              <a:avLst/>
              <a:gdLst>
                <a:gd name="T0" fmla="*/ 0 w 2064"/>
                <a:gd name="T1" fmla="*/ 2147483647 h 1104"/>
                <a:gd name="T2" fmla="*/ 2147483647 w 2064"/>
                <a:gd name="T3" fmla="*/ 0 h 1104"/>
                <a:gd name="T4" fmla="*/ 2147483647 w 2064"/>
                <a:gd name="T5" fmla="*/ 0 h 1104"/>
                <a:gd name="T6" fmla="*/ 0 w 2064"/>
                <a:gd name="T7" fmla="*/ 2147483647 h 110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64"/>
                <a:gd name="T13" fmla="*/ 0 h 1104"/>
                <a:gd name="T14" fmla="*/ 2064 w 2064"/>
                <a:gd name="T15" fmla="*/ 1104 h 110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64" h="1104">
                  <a:moveTo>
                    <a:pt x="0" y="1104"/>
                  </a:moveTo>
                  <a:lnTo>
                    <a:pt x="2064" y="0"/>
                  </a:lnTo>
                  <a:lnTo>
                    <a:pt x="1056" y="0"/>
                  </a:lnTo>
                  <a:lnTo>
                    <a:pt x="0" y="1104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ysClr val="windowText" lastClr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Line 7">
              <a:extLst>
                <a:ext uri="{FF2B5EF4-FFF2-40B4-BE49-F238E27FC236}">
                  <a16:creationId xmlns:a16="http://schemas.microsoft.com/office/drawing/2014/main" id="{FC1DF3FD-0959-7DE9-C548-287F9102B7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35099" y="1052509"/>
              <a:ext cx="4291947" cy="4419598"/>
            </a:xfrm>
            <a:prstGeom prst="line">
              <a:avLst/>
            </a:prstGeom>
            <a:noFill/>
            <a:ln w="76200">
              <a:solidFill>
                <a:srgbClr val="C0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65367A85-7A9B-88DA-EF33-6B93882879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2894" y="3119198"/>
              <a:ext cx="2286006" cy="2367202"/>
            </a:xfrm>
            <a:custGeom>
              <a:avLst/>
              <a:gdLst>
                <a:gd name="T0" fmla="*/ 0 w 1440"/>
                <a:gd name="T1" fmla="*/ 2147483647 h 1488"/>
                <a:gd name="T2" fmla="*/ 0 w 1440"/>
                <a:gd name="T3" fmla="*/ 2147483647 h 1488"/>
                <a:gd name="T4" fmla="*/ 2147483647 w 1440"/>
                <a:gd name="T5" fmla="*/ 0 h 1488"/>
                <a:gd name="T6" fmla="*/ 0 w 1440"/>
                <a:gd name="T7" fmla="*/ 2147483647 h 14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0"/>
                <a:gd name="T13" fmla="*/ 0 h 1488"/>
                <a:gd name="T14" fmla="*/ 1440 w 1440"/>
                <a:gd name="T15" fmla="*/ 1488 h 14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0" h="1488">
                  <a:moveTo>
                    <a:pt x="0" y="1488"/>
                  </a:moveTo>
                  <a:lnTo>
                    <a:pt x="0" y="768"/>
                  </a:lnTo>
                  <a:lnTo>
                    <a:pt x="1440" y="0"/>
                  </a:lnTo>
                  <a:lnTo>
                    <a:pt x="0" y="1488"/>
                  </a:lnTo>
                  <a:close/>
                </a:path>
              </a:pathLst>
            </a:custGeom>
            <a:solidFill>
              <a:srgbClr val="FF0000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FF0000"/>
              </a:extrusionClr>
            </a:sp3d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Line 4">
              <a:extLst>
                <a:ext uri="{FF2B5EF4-FFF2-40B4-BE49-F238E27FC236}">
                  <a16:creationId xmlns:a16="http://schemas.microsoft.com/office/drawing/2014/main" id="{0DC35899-6E36-B2D3-7BCE-E8AEAFD9A8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6075" y="1052513"/>
              <a:ext cx="0" cy="4419600"/>
            </a:xfrm>
            <a:prstGeom prst="line">
              <a:avLst/>
            </a:prstGeom>
            <a:noFill/>
            <a:ln w="76200">
              <a:solidFill>
                <a:sysClr val="windowText" lastClr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Line 5">
              <a:extLst>
                <a:ext uri="{FF2B5EF4-FFF2-40B4-BE49-F238E27FC236}">
                  <a16:creationId xmlns:a16="http://schemas.microsoft.com/office/drawing/2014/main" id="{3BF8C601-5418-EDEA-DEF3-46EF4F5B75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2900" y="5472113"/>
              <a:ext cx="6280150" cy="0"/>
            </a:xfrm>
            <a:prstGeom prst="line">
              <a:avLst/>
            </a:prstGeom>
            <a:noFill/>
            <a:ln w="76200">
              <a:solidFill>
                <a:sysClr val="windowText" lastClr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Line 6">
              <a:extLst>
                <a:ext uri="{FF2B5EF4-FFF2-40B4-BE49-F238E27FC236}">
                  <a16:creationId xmlns:a16="http://schemas.microsoft.com/office/drawing/2014/main" id="{4B9A61C5-2A21-FB2C-FD4C-132FDBE9D2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2900" y="1219199"/>
              <a:ext cx="5742664" cy="3105592"/>
            </a:xfrm>
            <a:prstGeom prst="line">
              <a:avLst/>
            </a:prstGeom>
            <a:noFill/>
            <a:ln w="76200">
              <a:solidFill>
                <a:schemeClr val="accent6">
                  <a:lumMod val="25000"/>
                </a:schemeClr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Text Box 8">
              <a:extLst>
                <a:ext uri="{FF2B5EF4-FFF2-40B4-BE49-F238E27FC236}">
                  <a16:creationId xmlns:a16="http://schemas.microsoft.com/office/drawing/2014/main" id="{DF67653E-BB71-6B9C-F6EE-B00395084F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7769" y="292711"/>
              <a:ext cx="1450259" cy="659789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DZ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Arial"/>
                </a:rPr>
                <a:t>المال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20" name="Text Box 12">
              <a:extLst>
                <a:ext uri="{FF2B5EF4-FFF2-40B4-BE49-F238E27FC236}">
                  <a16:creationId xmlns:a16="http://schemas.microsoft.com/office/drawing/2014/main" id="{6537F77F-14D2-8149-BCB3-04760F79E7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5570" y="685800"/>
              <a:ext cx="1692275" cy="83217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ar-SA" sz="2000" b="1" dirty="0">
                  <a:solidFill>
                    <a:srgbClr val="000000"/>
                  </a:solidFill>
                  <a:latin typeface="Times New Roman" pitchFamily="18" charset="0"/>
                </a:rPr>
                <a:t>إجمالي</a:t>
              </a:r>
            </a:p>
            <a:p>
              <a:pPr algn="ctr" eaLnBrk="1" hangingPunct="1">
                <a:lnSpc>
                  <a:spcPct val="20000"/>
                </a:lnSpc>
                <a:spcBef>
                  <a:spcPct val="50000"/>
                </a:spcBef>
              </a:pPr>
              <a:r>
                <a:rPr lang="ar-SA" sz="2000" b="1" dirty="0">
                  <a:solidFill>
                    <a:srgbClr val="000000"/>
                  </a:solidFill>
                  <a:latin typeface="Times New Roman" pitchFamily="18" charset="0"/>
                </a:rPr>
                <a:t>التكاليف</a:t>
              </a:r>
              <a:endParaRPr lang="en-US" sz="2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1" name="Text Box 13">
              <a:extLst>
                <a:ext uri="{FF2B5EF4-FFF2-40B4-BE49-F238E27FC236}">
                  <a16:creationId xmlns:a16="http://schemas.microsoft.com/office/drawing/2014/main" id="{1AF5D16E-4B8D-1B34-75EC-8B36350B56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2025" y="687388"/>
              <a:ext cx="2133600" cy="6597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ar-DZ" sz="2800" b="1" dirty="0">
                  <a:solidFill>
                    <a:srgbClr val="000000"/>
                  </a:solidFill>
                  <a:latin typeface="Times New Roman" pitchFamily="18" charset="0"/>
                </a:rPr>
                <a:t>مبيعات </a:t>
              </a:r>
              <a:endParaRPr lang="en-US" sz="28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2" name="Line 14">
              <a:extLst>
                <a:ext uri="{FF2B5EF4-FFF2-40B4-BE49-F238E27FC236}">
                  <a16:creationId xmlns:a16="http://schemas.microsoft.com/office/drawing/2014/main" id="{33C0E5BB-2257-55C3-CB38-5952677B8E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6500" y="2438400"/>
              <a:ext cx="215894" cy="60960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Text Box 15">
              <a:extLst>
                <a:ext uri="{FF2B5EF4-FFF2-40B4-BE49-F238E27FC236}">
                  <a16:creationId xmlns:a16="http://schemas.microsoft.com/office/drawing/2014/main" id="{B2149BA6-2F06-E06E-B81B-31608D1E4A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00" y="1408351"/>
              <a:ext cx="1165225" cy="958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ar-SA" sz="2800" b="1" dirty="0">
                  <a:solidFill>
                    <a:srgbClr val="000000"/>
                  </a:solidFill>
                  <a:latin typeface="Times New Roman" pitchFamily="18" charset="0"/>
                </a:rPr>
                <a:t>نقطة التعادل</a:t>
              </a:r>
              <a:endParaRPr lang="en-US" sz="28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4" name="Text Box 17">
              <a:extLst>
                <a:ext uri="{FF2B5EF4-FFF2-40B4-BE49-F238E27FC236}">
                  <a16:creationId xmlns:a16="http://schemas.microsoft.com/office/drawing/2014/main" id="{69451FAF-DAC6-0F13-838D-5EACF41B9C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93050" y="5088024"/>
              <a:ext cx="990600" cy="815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ar-DZ" sz="1800" b="1" dirty="0">
                  <a:latin typeface="Times New Roman" pitchFamily="18" charset="0"/>
                  <a:cs typeface="Times New Roman" pitchFamily="18" charset="0"/>
                </a:rPr>
                <a:t>كمية المبيعات</a:t>
              </a:r>
              <a:endParaRPr lang="en-US" sz="1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Line 18">
              <a:extLst>
                <a:ext uri="{FF2B5EF4-FFF2-40B4-BE49-F238E27FC236}">
                  <a16:creationId xmlns:a16="http://schemas.microsoft.com/office/drawing/2014/main" id="{6311BD95-8691-F0A8-429B-0E057148BD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2900" y="4343400"/>
              <a:ext cx="5943600" cy="0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Text Box 20">
              <a:extLst>
                <a:ext uri="{FF2B5EF4-FFF2-40B4-BE49-F238E27FC236}">
                  <a16:creationId xmlns:a16="http://schemas.microsoft.com/office/drawing/2014/main" id="{15337E13-6A27-0E8C-6A95-593073C3A6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7038" y="4714873"/>
              <a:ext cx="2052637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ar-SA" sz="2800" b="1" dirty="0">
                  <a:latin typeface="Times New Roman" pitchFamily="18" charset="0"/>
                </a:rPr>
                <a:t>تكاليف ثابتة</a:t>
              </a:r>
              <a:endParaRPr lang="en-US" sz="2800" b="1" dirty="0">
                <a:latin typeface="Times New Roman" pitchFamily="18" charset="0"/>
              </a:endParaRPr>
            </a:p>
          </p:txBody>
        </p:sp>
        <p:sp>
          <p:nvSpPr>
            <p:cNvPr id="27" name="Text Box 23">
              <a:extLst>
                <a:ext uri="{FF2B5EF4-FFF2-40B4-BE49-F238E27FC236}">
                  <a16:creationId xmlns:a16="http://schemas.microsoft.com/office/drawing/2014/main" id="{D5A38568-0C66-3950-576E-06769A4C36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83946" y="3413123"/>
              <a:ext cx="1943100" cy="519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ar-SA" sz="2800" b="1" dirty="0">
                  <a:solidFill>
                    <a:srgbClr val="000000"/>
                  </a:solidFill>
                  <a:latin typeface="Times New Roman" pitchFamily="18" charset="0"/>
                </a:rPr>
                <a:t>تكاليف متغيرة</a:t>
              </a:r>
              <a:endParaRPr lang="en-US" sz="28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8" name="Text Box 24">
              <a:extLst>
                <a:ext uri="{FF2B5EF4-FFF2-40B4-BE49-F238E27FC236}">
                  <a16:creationId xmlns:a16="http://schemas.microsoft.com/office/drawing/2014/main" id="{056D8582-93EC-1399-D782-F627B321C6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7700" y="1219200"/>
              <a:ext cx="9906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ar-SA" sz="2800" b="1">
                  <a:solidFill>
                    <a:srgbClr val="000000"/>
                  </a:solidFill>
                  <a:latin typeface="Times New Roman" pitchFamily="18" charset="0"/>
                </a:rPr>
                <a:t>ربح</a:t>
              </a:r>
              <a:endParaRPr lang="en-US" sz="28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9" name="Text Box 25">
              <a:extLst>
                <a:ext uri="{FF2B5EF4-FFF2-40B4-BE49-F238E27FC236}">
                  <a16:creationId xmlns:a16="http://schemas.microsoft.com/office/drawing/2014/main" id="{72D657D4-26CD-EAB2-BFB8-30202FAED8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9126556">
              <a:off x="1624013" y="4133850"/>
              <a:ext cx="11430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ar-SA" sz="2800" b="1">
                  <a:solidFill>
                    <a:srgbClr val="FFFF00"/>
                  </a:solidFill>
                  <a:latin typeface="Times New Roman" pitchFamily="18" charset="0"/>
                </a:rPr>
                <a:t>خسارة</a:t>
              </a:r>
              <a:endParaRPr lang="en-US" sz="2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1251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5D453-A677-8981-D8CB-B41F4375B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6C0EE28D-AF00-0984-DF05-53DA607BB5BE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C175A859-A5DA-E49D-9A82-73059891E704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092CFF-18D3-26B8-06C0-C3A16AAEAEF0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6C5A00-749D-6EBA-6AA4-A07B3981CEC0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4FA0B1-0EC4-1B5C-4D07-FA9C16D38FE1}"/>
              </a:ext>
            </a:extLst>
          </p:cNvPr>
          <p:cNvSpPr txBox="1"/>
          <p:nvPr/>
        </p:nvSpPr>
        <p:spPr>
          <a:xfrm>
            <a:off x="1371600" y="1116313"/>
            <a:ext cx="477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ثالثا: تحديد هيكل تمويل المشروع</a:t>
            </a:r>
            <a:endParaRPr lang="fr-FR" sz="32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6EC640BA-4C4F-4DFB-CD04-05375B53AE4B}"/>
              </a:ext>
            </a:extLst>
          </p:cNvPr>
          <p:cNvGraphicFramePr/>
          <p:nvPr/>
        </p:nvGraphicFramePr>
        <p:xfrm>
          <a:off x="-381000" y="1814919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1089F4BA-2EBD-6C37-A521-0EBC4550CF98}"/>
              </a:ext>
            </a:extLst>
          </p:cNvPr>
          <p:cNvSpPr txBox="1"/>
          <p:nvPr/>
        </p:nvSpPr>
        <p:spPr>
          <a:xfrm>
            <a:off x="4851411" y="1905000"/>
            <a:ext cx="3886200" cy="365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الانفاق الاستثماري الأولي</a:t>
            </a:r>
          </a:p>
          <a:p>
            <a:pPr lvl="0" algn="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مصاريف دراسة الجدوى الاقتصادية</a:t>
            </a:r>
          </a:p>
          <a:p>
            <a:pPr lvl="0" algn="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 مصاريف استخراج السجلات التجارية </a:t>
            </a:r>
          </a:p>
          <a:p>
            <a:pPr lvl="0" algn="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مصاريف التصريح.</a:t>
            </a:r>
          </a:p>
          <a:p>
            <a:pPr lvl="0" algn="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مصاريف شراء أو تجهيز موقع المشروع مصاريف اقتناء الأجهزة والآلات والمعدات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643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Graphic spid="13" grpId="0">
        <p:bldAsOne/>
      </p:bldGraphic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2F582-8BAB-2444-7DD2-A323D35D1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A77BFF86-1D85-15CF-B63F-87053B9A140C}"/>
              </a:ext>
            </a:extLst>
          </p:cNvPr>
          <p:cNvCxnSpPr/>
          <p:nvPr/>
        </p:nvCxnSpPr>
        <p:spPr>
          <a:xfrm>
            <a:off x="13724" y="714468"/>
            <a:ext cx="9108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à coins arrondis 4">
            <a:extLst>
              <a:ext uri="{FF2B5EF4-FFF2-40B4-BE49-F238E27FC236}">
                <a16:creationId xmlns:a16="http://schemas.microsoft.com/office/drawing/2014/main" id="{91137EB5-4780-F396-6BB7-81FFDF2C4D6F}"/>
              </a:ext>
            </a:extLst>
          </p:cNvPr>
          <p:cNvSpPr/>
          <p:nvPr/>
        </p:nvSpPr>
        <p:spPr bwMode="auto">
          <a:xfrm>
            <a:off x="1904999" y="333393"/>
            <a:ext cx="5892825" cy="597836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</a:pPr>
            <a:r>
              <a:rPr lang="ar-DZ" sz="3200" b="1" dirty="0">
                <a:solidFill>
                  <a:schemeClr val="bg1"/>
                </a:solidFill>
                <a:latin typeface="Arial" charset="0"/>
                <a:cs typeface="Traditional Arabic" pitchFamily="2" charset="-78"/>
              </a:rPr>
              <a:t>المحور الخامس: كيف تضع خطة مالية لمشروعك ؟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5BAE62-305F-09E3-01AB-A12702F57442}"/>
              </a:ext>
            </a:extLst>
          </p:cNvPr>
          <p:cNvSpPr/>
          <p:nvPr/>
        </p:nvSpPr>
        <p:spPr>
          <a:xfrm>
            <a:off x="33810" y="794107"/>
            <a:ext cx="10669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DZ" sz="1400" dirty="0">
                <a:solidFill>
                  <a:schemeClr val="bg1"/>
                </a:solidFill>
                <a:ea typeface="Times New Roman"/>
                <a:cs typeface="Simplified Arabic"/>
              </a:rPr>
              <a:t>21/06/2017</a:t>
            </a:r>
            <a:endParaRPr lang="fr-FR" sz="14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7514E8-46C1-7334-D9D7-BE6A641A1ABE}"/>
              </a:ext>
            </a:extLst>
          </p:cNvPr>
          <p:cNvSpPr/>
          <p:nvPr/>
        </p:nvSpPr>
        <p:spPr bwMode="auto">
          <a:xfrm>
            <a:off x="0" y="6309321"/>
            <a:ext cx="9144000" cy="5486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rgbClr val="0070C0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من إعداد: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</a:t>
            </a:r>
            <a:r>
              <a:rPr lang="ar-DZ" sz="20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ditional Arabic" pitchFamily="18" charset="-78"/>
                <a:cs typeface="Traditional Arabic" pitchFamily="18" charset="-78"/>
              </a:rPr>
              <a:t>د. </a:t>
            </a:r>
            <a:r>
              <a:rPr kumimoji="0" lang="ar-DZ" sz="20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ترفاس</a:t>
            </a:r>
            <a:r>
              <a:rPr kumimoji="0" lang="ar-DZ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aditional Arabic" pitchFamily="18" charset="-78"/>
                <a:ea typeface="+mn-ea"/>
                <a:cs typeface="Traditional Arabic" pitchFamily="18" charset="-78"/>
              </a:rPr>
              <a:t> جمال الدين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raditional Arabic" pitchFamily="18" charset="-78"/>
              <a:ea typeface="+mn-ea"/>
              <a:cs typeface="Traditional Arabic" pitchFamily="18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FA2BFE-343A-6725-85A3-7D837BDDA1D7}"/>
              </a:ext>
            </a:extLst>
          </p:cNvPr>
          <p:cNvSpPr txBox="1"/>
          <p:nvPr/>
        </p:nvSpPr>
        <p:spPr>
          <a:xfrm>
            <a:off x="1489015" y="1038088"/>
            <a:ext cx="477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rtl="1">
              <a:lnSpc>
                <a:spcPct val="150000"/>
              </a:lnSpc>
            </a:pPr>
            <a:r>
              <a:rPr lang="ar-DZ" sz="32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ثالثا: تحديد هيكل تمويل المشروع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636788-EE5E-785B-108A-4B8423F82015}"/>
              </a:ext>
            </a:extLst>
          </p:cNvPr>
          <p:cNvSpPr txBox="1"/>
          <p:nvPr/>
        </p:nvSpPr>
        <p:spPr>
          <a:xfrm>
            <a:off x="2316842" y="19050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هيكل التمويل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21E8B0-D5C8-47DA-1AC8-80DC895FC842}"/>
              </a:ext>
            </a:extLst>
          </p:cNvPr>
          <p:cNvSpPr txBox="1"/>
          <p:nvPr/>
        </p:nvSpPr>
        <p:spPr>
          <a:xfrm>
            <a:off x="4842255" y="3657600"/>
            <a:ext cx="3150019" cy="2472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حقوق الملكية:</a:t>
            </a:r>
          </a:p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يصبح الممول شريكا في ملكية المشروع ويمارس حقوقه حسب الصيغة القانونية للمشروع</a:t>
            </a:r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C5C5C084-7900-4662-84B2-D3649A2DE757}"/>
              </a:ext>
            </a:extLst>
          </p:cNvPr>
          <p:cNvSpPr/>
          <p:nvPr/>
        </p:nvSpPr>
        <p:spPr>
          <a:xfrm rot="2523540">
            <a:off x="2875368" y="2584437"/>
            <a:ext cx="391470" cy="125620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647FD40F-84FD-E1DC-3EA1-90830C8228EA}"/>
              </a:ext>
            </a:extLst>
          </p:cNvPr>
          <p:cNvSpPr/>
          <p:nvPr/>
        </p:nvSpPr>
        <p:spPr>
          <a:xfrm rot="18898441">
            <a:off x="5292766" y="2584435"/>
            <a:ext cx="391470" cy="1256205"/>
          </a:xfrm>
          <a:prstGeom prst="downArrow">
            <a:avLst/>
          </a:prstGeom>
          <a:solidFill>
            <a:schemeClr val="accent2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7E8FB6-4918-681A-9B29-8E3023F1F8AA}"/>
              </a:ext>
            </a:extLst>
          </p:cNvPr>
          <p:cNvSpPr txBox="1"/>
          <p:nvPr/>
        </p:nvSpPr>
        <p:spPr>
          <a:xfrm>
            <a:off x="769355" y="3657600"/>
            <a:ext cx="3438585" cy="2472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3200" b="1" dirty="0">
                <a:latin typeface="Times New Roman" panose="02020603050405020304" pitchFamily="18" charset="0"/>
                <a:cs typeface="Sakkal Majalla" panose="02000000000000000000" pitchFamily="2" charset="-78"/>
              </a:rPr>
              <a:t>الديون:</a:t>
            </a:r>
          </a:p>
          <a:p>
            <a:pPr lvl="0" algn="ctr" rtl="1">
              <a:lnSpc>
                <a:spcPct val="150000"/>
              </a:lnSpc>
              <a:spcAft>
                <a:spcPts val="200"/>
              </a:spcAft>
              <a:tabLst>
                <a:tab pos="228600" algn="l"/>
                <a:tab pos="457200" algn="l"/>
              </a:tabLst>
            </a:pPr>
            <a:r>
              <a:rPr lang="ar-DZ" sz="2400" b="1" dirty="0">
                <a:latin typeface="Sakkal Majalla" panose="02000000000000000000" pitchFamily="2" charset="-78"/>
                <a:cs typeface="Sakkal Majalla" panose="02000000000000000000" pitchFamily="2" charset="-78"/>
              </a:rPr>
              <a:t>لا يصبح شريكا في الملكية غير أن بعض صيغ الاستدانة قد تمكن الدائن من التدخل في تسيير المشروع</a:t>
            </a:r>
            <a:endParaRPr lang="fr-FR" sz="24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543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2" grpId="0"/>
      <p:bldP spid="3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1.6|1.8|1.6"/>
</p:tagLst>
</file>

<file path=ppt/theme/theme1.xml><?xml version="1.0" encoding="utf-8"?>
<a:theme xmlns:a="http://schemas.openxmlformats.org/drawingml/2006/main" name="Custom Design">
  <a:themeElements>
    <a:clrScheme name="Personnalis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C00000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abic Transparent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abic Transparent" pitchFamily="2" charset="-78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ملخص-عرض-المذكرة">
  <a:themeElements>
    <a:clrScheme name="Capitaux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Métr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1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owerpoint-template">
  <a:themeElements>
    <a:clrScheme name="powerpoint-template-24 9">
      <a:dk1>
        <a:srgbClr val="4D4D4D"/>
      </a:dk1>
      <a:lt1>
        <a:srgbClr val="FFFFFF"/>
      </a:lt1>
      <a:dk2>
        <a:srgbClr val="4D4D4D"/>
      </a:dk2>
      <a:lt2>
        <a:srgbClr val="9A5E40"/>
      </a:lt2>
      <a:accent1>
        <a:srgbClr val="AE7750"/>
      </a:accent1>
      <a:accent2>
        <a:srgbClr val="C08D60"/>
      </a:accent2>
      <a:accent3>
        <a:srgbClr val="FFFFFF"/>
      </a:accent3>
      <a:accent4>
        <a:srgbClr val="404040"/>
      </a:accent4>
      <a:accent5>
        <a:srgbClr val="D3BDB3"/>
      </a:accent5>
      <a:accent6>
        <a:srgbClr val="AE7F56"/>
      </a:accent6>
      <a:hlink>
        <a:srgbClr val="CCA471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Élémentaire">
  <a:themeElements>
    <a:clrScheme name="Élémentaire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Élémentaire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Élémentaire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Custom Design">
  <a:themeElements>
    <a:clrScheme name="Personnalis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C00000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abic Transparent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abic Transparent" pitchFamily="2" charset="-78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Élémentaire">
  <a:themeElements>
    <a:clrScheme name="Élémentaire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Élémentaire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Élémentaire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Master-Copie</Template>
  <TotalTime>3956</TotalTime>
  <Words>553</Words>
  <Application>Microsoft Office PowerPoint</Application>
  <PresentationFormat>On-screen Show (4:3)</PresentationFormat>
  <Paragraphs>102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12</vt:i4>
      </vt:variant>
    </vt:vector>
  </HeadingPairs>
  <TitlesOfParts>
    <vt:vector size="37" baseType="lpstr">
      <vt:lpstr>Arial</vt:lpstr>
      <vt:lpstr>Calibri</vt:lpstr>
      <vt:lpstr>Consolas</vt:lpstr>
      <vt:lpstr>Corbel</vt:lpstr>
      <vt:lpstr>Microsoft Sans Serif</vt:lpstr>
      <vt:lpstr>Palatino Linotype</vt:lpstr>
      <vt:lpstr>Sakkal Majalla</vt:lpstr>
      <vt:lpstr>Times New Roman</vt:lpstr>
      <vt:lpstr>Traditional Arabic</vt:lpstr>
      <vt:lpstr>Trebuchet MS</vt:lpstr>
      <vt:lpstr>Wingdings</vt:lpstr>
      <vt:lpstr>Wingdings 2</vt:lpstr>
      <vt:lpstr>Wingdings 3</vt:lpstr>
      <vt:lpstr>Custom Design</vt:lpstr>
      <vt:lpstr>2_Custom Design</vt:lpstr>
      <vt:lpstr>1_Thème Office</vt:lpstr>
      <vt:lpstr>2_Thème Office</vt:lpstr>
      <vt:lpstr>powerpoint-template</vt:lpstr>
      <vt:lpstr>Élémentaire</vt:lpstr>
      <vt:lpstr>1_Custom Design</vt:lpstr>
      <vt:lpstr>3_Custom Design</vt:lpstr>
      <vt:lpstr>1_Élémentaire</vt:lpstr>
      <vt:lpstr>ملخص-عرض-المذكرة</vt:lpstr>
      <vt:lpstr>Métro</vt:lpstr>
      <vt:lpstr>Facet</vt:lpstr>
      <vt:lpstr>المحور الخامس: كيف تضع خطة مالية لمشروعك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paris</dc:creator>
  <cp:lastModifiedBy>ted ed</cp:lastModifiedBy>
  <cp:revision>453</cp:revision>
  <dcterms:created xsi:type="dcterms:W3CDTF">2017-06-05T03:00:52Z</dcterms:created>
  <dcterms:modified xsi:type="dcterms:W3CDTF">2026-02-16T08:56:01Z</dcterms:modified>
</cp:coreProperties>
</file>